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DCC90BB-57AE-4143-BF5D-27AF61ED01B6}">
  <a:tblStyle styleId="{4DCC90BB-57AE-4143-BF5D-27AF61ED01B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5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La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bold.fntdata"/><Relationship Id="rId14" Type="http://schemas.openxmlformats.org/officeDocument/2006/relationships/slide" Target="slides/slide9.xml"/><Relationship Id="rId36" Type="http://schemas.openxmlformats.org/officeDocument/2006/relationships/font" Target="fonts/Raleway-regular.fntdata"/><Relationship Id="rId17" Type="http://schemas.openxmlformats.org/officeDocument/2006/relationships/slide" Target="slides/slide12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1.xml"/><Relationship Id="rId38" Type="http://schemas.openxmlformats.org/officeDocument/2006/relationships/font" Target="fonts/Ralew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Shape 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Shape 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Shape 9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">
  <p:cSld name="SECTION_TITLE_AND_DESCRIPTION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 view of hands writing in a notebook at a cafe" id="100" name="Shape 100"/>
          <p:cNvPicPr preferRelativeResize="0"/>
          <p:nvPr/>
        </p:nvPicPr>
        <p:blipFill rotWithShape="1">
          <a:blip r:embed="rId2">
            <a:alphaModFix/>
          </a:blip>
          <a:srcRect b="26446" l="9050" r="54351" t="12064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Shape 10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Shape 10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1 2">
  <p:cSld name="SECTION_TITLE_AND_DESCRIPTION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 b="0" l="31883" r="25713" t="8096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Shape 1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Shape 11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Shape 1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Shape 126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Shape 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" name="Shape 24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Shape 26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fmla="val 25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fmla="val 96745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fmla="val 98558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fmla="val 50000" name="adj"/>
              </a:avLst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fmla="val 1882" name="adj"/>
              </a:avLst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fmla="val 1764" name="adj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omponent Detail" id="34" name="Shape 34"/>
          <p:cNvPicPr preferRelativeResize="0"/>
          <p:nvPr/>
        </p:nvPicPr>
        <p:blipFill rotWithShape="1">
          <a:blip r:embed="rId2">
            <a:alphaModFix/>
          </a:blip>
          <a:srcRect b="25076" l="0" r="0" t="0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Shape 37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Shape 38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fmla="val 4551" name="adj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fmla="val 50000" name="adj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descr="Mobile View" id="41" name="Shape 41"/>
            <p:cNvPicPr preferRelativeResize="0"/>
            <p:nvPr/>
          </p:nvPicPr>
          <p:blipFill rotWithShape="1">
            <a:blip r:embed="rId3">
              <a:alphaModFix/>
            </a:blip>
            <a:srcRect b="4371" l="0" r="0" t="4362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42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hape 4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Shape 4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Shape 5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Shape 5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Shape 5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Shape 6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Shape 6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Shape 6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Shape 71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_ONLY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Shape 7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Shape 8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Shape 8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arxiv.org/pdf/1506.01497.pdf" TargetMode="External"/><Relationship Id="rId4" Type="http://schemas.openxmlformats.org/officeDocument/2006/relationships/hyperlink" Target="https://arxiv.org/pdf/1504.08083.pdf" TargetMode="External"/><Relationship Id="rId9" Type="http://schemas.openxmlformats.org/officeDocument/2006/relationships/hyperlink" Target="https://blog.deepsense.ai/region-of-interest-pooling-explained/" TargetMode="External"/><Relationship Id="rId5" Type="http://schemas.openxmlformats.org/officeDocument/2006/relationships/hyperlink" Target="https://arxiv.org/pdf/1506.06981.pdf" TargetMode="External"/><Relationship Id="rId6" Type="http://schemas.openxmlformats.org/officeDocument/2006/relationships/hyperlink" Target="https://koen.me/research/pub/uijlings-ijcv2013-draft.pdf" TargetMode="External"/><Relationship Id="rId7" Type="http://schemas.openxmlformats.org/officeDocument/2006/relationships/hyperlink" Target="https://arxiv.org/pdf/1703.06870.pdf" TargetMode="External"/><Relationship Id="rId8" Type="http://schemas.openxmlformats.org/officeDocument/2006/relationships/hyperlink" Target="https://lovesnowbest.site/2018/02/27/Intro-to-Object-Detection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ctrTitle"/>
          </p:nvPr>
        </p:nvSpPr>
        <p:spPr>
          <a:xfrm>
            <a:off x="729450" y="1322450"/>
            <a:ext cx="37878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Faster R-CNN </a:t>
            </a:r>
            <a:endParaRPr/>
          </a:p>
        </p:txBody>
      </p:sp>
      <p:sp>
        <p:nvSpPr>
          <p:cNvPr id="136" name="Shape 136"/>
          <p:cNvSpPr txBox="1"/>
          <p:nvPr>
            <p:ph idx="1" type="subTitle"/>
          </p:nvPr>
        </p:nvSpPr>
        <p:spPr>
          <a:xfrm>
            <a:off x="729600" y="2921750"/>
            <a:ext cx="37878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Anthony Martinez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730000" y="1318650"/>
            <a:ext cx="37833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Regional Proposal Network (RPN)</a:t>
            </a:r>
            <a:endParaRPr/>
          </a:p>
        </p:txBody>
      </p:sp>
      <p:sp>
        <p:nvSpPr>
          <p:cNvPr id="221" name="Shape 2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2" type="body"/>
          </p:nvPr>
        </p:nvSpPr>
        <p:spPr>
          <a:xfrm>
            <a:off x="5174225" y="12002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Foreground vs Background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Bounding Box regression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Feed bounding boxes into Fast RCNN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23036" l="66316" r="0" t="39154"/>
          <a:stretch/>
        </p:blipFill>
        <p:spPr>
          <a:xfrm>
            <a:off x="4632697" y="2408125"/>
            <a:ext cx="4471300" cy="209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95" y="0"/>
            <a:ext cx="6987524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988800" y="1691950"/>
            <a:ext cx="6216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(0,0)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3756463" y="1324750"/>
            <a:ext cx="6216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(0,0)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4587925" y="1459975"/>
            <a:ext cx="6216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(1,3)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2255900" y="2293975"/>
            <a:ext cx="9366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(16,48)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2821975" y="317125"/>
            <a:ext cx="20922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the center of the receptive fields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660450" y="1698525"/>
            <a:ext cx="52095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 anchor boxes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 scales  (8,16, 32)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 aspect ratios (.5, 1, 2)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Stride 16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WHk anchors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4294967295" type="title"/>
          </p:nvPr>
        </p:nvSpPr>
        <p:spPr>
          <a:xfrm>
            <a:off x="730000" y="1318650"/>
            <a:ext cx="2670600" cy="9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Anchor Boxes</a:t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79075" y="3664013"/>
            <a:ext cx="4205700" cy="762500"/>
          </a:xfrm>
          <a:custGeom>
            <a:pathLst>
              <a:path extrusionOk="0" h="30500" w="168228">
                <a:moveTo>
                  <a:pt x="49202" y="0"/>
                </a:moveTo>
                <a:lnTo>
                  <a:pt x="168228" y="0"/>
                </a:lnTo>
                <a:lnTo>
                  <a:pt x="115401" y="30500"/>
                </a:lnTo>
                <a:lnTo>
                  <a:pt x="0" y="3050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41" name="Shape 241"/>
          <p:cNvCxnSpPr/>
          <p:nvPr/>
        </p:nvCxnSpPr>
        <p:spPr>
          <a:xfrm flipH="1">
            <a:off x="1519375" y="3606950"/>
            <a:ext cx="4800" cy="59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4211" l="3860" r="11858" t="1988"/>
          <a:stretch/>
        </p:blipFill>
        <p:spPr>
          <a:xfrm>
            <a:off x="823050" y="2259450"/>
            <a:ext cx="1618951" cy="13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5779863" y="3499225"/>
            <a:ext cx="1284300" cy="128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6268263" y="3171450"/>
            <a:ext cx="4305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5466238" y="3884975"/>
            <a:ext cx="531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6156363" y="3884975"/>
            <a:ext cx="8679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Center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(x,y)</a:t>
            </a:r>
            <a:endParaRPr/>
          </a:p>
        </p:txBody>
      </p:sp>
      <p:sp>
        <p:nvSpPr>
          <p:cNvPr id="247" name="Shape 247"/>
          <p:cNvSpPr txBox="1"/>
          <p:nvPr/>
        </p:nvSpPr>
        <p:spPr>
          <a:xfrm>
            <a:off x="3010050" y="3251038"/>
            <a:ext cx="1377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Map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Shape 248"/>
          <p:cNvGrpSpPr/>
          <p:nvPr/>
        </p:nvGrpSpPr>
        <p:grpSpPr>
          <a:xfrm rot="5400000">
            <a:off x="4825638" y="3492401"/>
            <a:ext cx="6402446" cy="650249"/>
            <a:chOff x="1154550" y="2038726"/>
            <a:chExt cx="11640811" cy="1577125"/>
          </a:xfrm>
        </p:grpSpPr>
        <p:pic>
          <p:nvPicPr>
            <p:cNvPr id="249" name="Shape 249"/>
            <p:cNvPicPr preferRelativeResize="0"/>
            <p:nvPr/>
          </p:nvPicPr>
          <p:blipFill rotWithShape="1">
            <a:blip r:embed="rId4">
              <a:alphaModFix/>
            </a:blip>
            <a:srcRect b="26852" l="0" r="0" t="0"/>
            <a:stretch/>
          </p:blipFill>
          <p:spPr>
            <a:xfrm>
              <a:off x="1154550" y="2038726"/>
              <a:ext cx="7772425" cy="1577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Shape 250"/>
            <p:cNvSpPr/>
            <p:nvPr/>
          </p:nvSpPr>
          <p:spPr>
            <a:xfrm>
              <a:off x="7470775" y="2123650"/>
              <a:ext cx="1456200" cy="14922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7585861" y="2338599"/>
              <a:ext cx="52095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Nothing to </a:t>
              </a:r>
              <a:endParaRPr sz="1000"/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See here.</a:t>
              </a:r>
              <a:endParaRPr sz="10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4294967295" type="title"/>
          </p:nvPr>
        </p:nvSpPr>
        <p:spPr>
          <a:xfrm>
            <a:off x="730000" y="628675"/>
            <a:ext cx="2670600" cy="9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Anchor Boxes</a:t>
            </a:r>
            <a:endParaRPr sz="1800"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025" y="897275"/>
            <a:ext cx="5438600" cy="40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14784" l="47184" r="0" t="0"/>
          <a:stretch/>
        </p:blipFill>
        <p:spPr>
          <a:xfrm>
            <a:off x="5125500" y="349125"/>
            <a:ext cx="3893974" cy="398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14785" l="22083" r="54720" t="72627"/>
          <a:stretch/>
        </p:blipFill>
        <p:spPr>
          <a:xfrm>
            <a:off x="2377750" y="1971725"/>
            <a:ext cx="2557849" cy="8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>
            <p:ph type="title"/>
          </p:nvPr>
        </p:nvSpPr>
        <p:spPr>
          <a:xfrm>
            <a:off x="730000" y="628675"/>
            <a:ext cx="3047400" cy="9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Anchor Boxes</a:t>
            </a:r>
            <a:endParaRPr sz="2400"/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 b="23036" l="50314" r="33799" t="40617"/>
          <a:stretch/>
        </p:blipFill>
        <p:spPr>
          <a:xfrm>
            <a:off x="3026225" y="3023100"/>
            <a:ext cx="1260900" cy="120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4294967295" type="title"/>
          </p:nvPr>
        </p:nvSpPr>
        <p:spPr>
          <a:xfrm>
            <a:off x="730000" y="1318650"/>
            <a:ext cx="1437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RPN</a:t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4648650" y="787613"/>
            <a:ext cx="25161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vs Not an Object</a:t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4897438" y="1223779"/>
            <a:ext cx="1382414" cy="232944"/>
          </a:xfrm>
          <a:custGeom>
            <a:pathLst>
              <a:path extrusionOk="0" h="30500" w="168228">
                <a:moveTo>
                  <a:pt x="49202" y="0"/>
                </a:moveTo>
                <a:lnTo>
                  <a:pt x="168228" y="0"/>
                </a:lnTo>
                <a:lnTo>
                  <a:pt x="115401" y="30500"/>
                </a:lnTo>
                <a:lnTo>
                  <a:pt x="0" y="3050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/>
        </p:nvSpPr>
        <p:spPr>
          <a:xfrm>
            <a:off x="5288500" y="1119213"/>
            <a:ext cx="600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Anchor</a:t>
            </a:r>
            <a:endParaRPr sz="1000"/>
          </a:p>
        </p:txBody>
      </p:sp>
      <p:sp>
        <p:nvSpPr>
          <p:cNvPr id="276" name="Shape 276"/>
          <p:cNvSpPr txBox="1"/>
          <p:nvPr/>
        </p:nvSpPr>
        <p:spPr>
          <a:xfrm>
            <a:off x="4532375" y="1485088"/>
            <a:ext cx="2709000" cy="18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Object = 1 to: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en" sz="1200"/>
              <a:t>Anchors with the highest Intersection-over-Union(IoU)</a:t>
            </a:r>
            <a:endParaRPr sz="1200"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en" sz="1200"/>
              <a:t>IoU &gt; 0.7 with any ground truth box.</a:t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Not object = -1 </a:t>
            </a:r>
            <a:endParaRPr sz="1200"/>
          </a:p>
          <a:p>
            <a:pPr indent="-304800" lvl="0" marL="457200">
              <a:spcBef>
                <a:spcPts val="0"/>
              </a:spcBef>
              <a:spcAft>
                <a:spcPts val="0"/>
              </a:spcAft>
              <a:buSzPts val="1200"/>
              <a:buAutoNum type="alphaLcParenR"/>
            </a:pPr>
            <a:r>
              <a:rPr lang="en" sz="1200"/>
              <a:t>I</a:t>
            </a:r>
            <a:r>
              <a:rPr lang="en" sz="1200"/>
              <a:t>f IoU &lt;0.3 </a:t>
            </a:r>
            <a:endParaRPr sz="1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</a:t>
            </a:r>
            <a:endParaRPr sz="1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725" y="3113825"/>
            <a:ext cx="5615576" cy="14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1681225" y="3723600"/>
            <a:ext cx="980700" cy="476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3449475" y="3679850"/>
            <a:ext cx="980700" cy="476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45572" t="0"/>
          <a:stretch/>
        </p:blipFill>
        <p:spPr>
          <a:xfrm>
            <a:off x="2449775" y="595825"/>
            <a:ext cx="4839850" cy="30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4294967295" type="title"/>
          </p:nvPr>
        </p:nvSpPr>
        <p:spPr>
          <a:xfrm>
            <a:off x="730000" y="1318650"/>
            <a:ext cx="1437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RPN</a:t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3456875" y="1529700"/>
            <a:ext cx="655200" cy="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/>
        </p:nvSpPr>
        <p:spPr>
          <a:xfrm>
            <a:off x="3512925" y="1432050"/>
            <a:ext cx="6552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512-d</a:t>
            </a:r>
            <a:endParaRPr/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 b="61042" l="0" r="57435" t="0"/>
          <a:stretch/>
        </p:blipFill>
        <p:spPr>
          <a:xfrm>
            <a:off x="2449775" y="3554424"/>
            <a:ext cx="2314924" cy="1589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Shape 289"/>
          <p:cNvCxnSpPr/>
          <p:nvPr/>
        </p:nvCxnSpPr>
        <p:spPr>
          <a:xfrm flipH="1">
            <a:off x="2475050" y="2163800"/>
            <a:ext cx="467100" cy="1391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290" name="Shape 290"/>
          <p:cNvSpPr txBox="1"/>
          <p:nvPr/>
        </p:nvSpPr>
        <p:spPr>
          <a:xfrm>
            <a:off x="2503150" y="1864925"/>
            <a:ext cx="5697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(x,y)</a:t>
            </a:r>
            <a:endParaRPr/>
          </a:p>
        </p:txBody>
      </p:sp>
      <p:sp>
        <p:nvSpPr>
          <p:cNvPr id="291" name="Shape 291"/>
          <p:cNvSpPr txBox="1"/>
          <p:nvPr/>
        </p:nvSpPr>
        <p:spPr>
          <a:xfrm>
            <a:off x="1808575" y="3251700"/>
            <a:ext cx="8529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(Sx,Sy)</a:t>
            </a: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382950" y="2275875"/>
            <a:ext cx="20922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 the center of the receptive fields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4294967295" type="title"/>
          </p:nvPr>
        </p:nvSpPr>
        <p:spPr>
          <a:xfrm>
            <a:off x="730000" y="1318650"/>
            <a:ext cx="1437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RPN</a:t>
            </a: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3231463" y="1112475"/>
            <a:ext cx="34824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 sz="1200"/>
              <a:t>igmoidCrossEntropyLoss       SmoothL1Loss</a:t>
            </a:r>
            <a:endParaRPr sz="1200"/>
          </a:p>
        </p:txBody>
      </p:sp>
      <p:cxnSp>
        <p:nvCxnSpPr>
          <p:cNvPr id="299" name="Shape 299"/>
          <p:cNvCxnSpPr/>
          <p:nvPr/>
        </p:nvCxnSpPr>
        <p:spPr>
          <a:xfrm flipH="1" rot="10800000">
            <a:off x="5171375" y="3253425"/>
            <a:ext cx="780600" cy="3066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0" l="0" r="68651" t="0"/>
          <a:stretch/>
        </p:blipFill>
        <p:spPr>
          <a:xfrm>
            <a:off x="3490875" y="1513375"/>
            <a:ext cx="2787624" cy="30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3058288" y="744250"/>
            <a:ext cx="39576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(512 × (2 + 4) × 9) parameters for VGG-16)</a:t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4651400" y="2425325"/>
            <a:ext cx="672600" cy="14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Multi-task loss:</a:t>
            </a:r>
            <a:endParaRPr/>
          </a:p>
        </p:txBody>
      </p:sp>
      <p:sp>
        <p:nvSpPr>
          <p:cNvPr id="308" name="Shape 30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type="title"/>
          </p:nvPr>
        </p:nvSpPr>
        <p:spPr>
          <a:xfrm>
            <a:off x="730000" y="1318650"/>
            <a:ext cx="14376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RPN</a:t>
            </a:r>
            <a:endParaRPr/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250" y="2065863"/>
            <a:ext cx="3714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6633575" y="3539125"/>
            <a:ext cx="1420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if p*= 1</a:t>
            </a:r>
            <a:endParaRPr/>
          </a:p>
        </p:txBody>
      </p:sp>
      <p:cxnSp>
        <p:nvCxnSpPr>
          <p:cNvPr id="312" name="Shape 312"/>
          <p:cNvCxnSpPr/>
          <p:nvPr/>
        </p:nvCxnSpPr>
        <p:spPr>
          <a:xfrm rot="10800000">
            <a:off x="7248425" y="3141775"/>
            <a:ext cx="104400" cy="47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3" name="Shape 313"/>
          <p:cNvSpPr txBox="1"/>
          <p:nvPr/>
        </p:nvSpPr>
        <p:spPr>
          <a:xfrm>
            <a:off x="4263025" y="3539125"/>
            <a:ext cx="1974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 </a:t>
            </a:r>
            <a:r>
              <a:rPr lang="en"/>
              <a:t>parameter =10</a:t>
            </a:r>
            <a:endParaRPr/>
          </a:p>
        </p:txBody>
      </p:sp>
      <p:cxnSp>
        <p:nvCxnSpPr>
          <p:cNvPr id="314" name="Shape 314"/>
          <p:cNvCxnSpPr/>
          <p:nvPr/>
        </p:nvCxnSpPr>
        <p:spPr>
          <a:xfrm flipH="1" rot="10800000">
            <a:off x="5930100" y="3128050"/>
            <a:ext cx="210000" cy="55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5" name="Shape 315"/>
          <p:cNvSpPr txBox="1"/>
          <p:nvPr/>
        </p:nvSpPr>
        <p:spPr>
          <a:xfrm>
            <a:off x="4896325" y="1524500"/>
            <a:ext cx="1974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 batch size</a:t>
            </a:r>
            <a:r>
              <a:rPr lang="en"/>
              <a:t> =256</a:t>
            </a:r>
            <a:endParaRPr/>
          </a:p>
        </p:txBody>
      </p:sp>
      <p:cxnSp>
        <p:nvCxnSpPr>
          <p:cNvPr id="316" name="Shape 316"/>
          <p:cNvCxnSpPr/>
          <p:nvPr/>
        </p:nvCxnSpPr>
        <p:spPr>
          <a:xfrm>
            <a:off x="6460750" y="1831600"/>
            <a:ext cx="111300" cy="65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7" name="Shape 317"/>
          <p:cNvSpPr txBox="1"/>
          <p:nvPr/>
        </p:nvSpPr>
        <p:spPr>
          <a:xfrm>
            <a:off x="5474800" y="4276975"/>
            <a:ext cx="19746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Anchor locations</a:t>
            </a:r>
            <a:endParaRPr/>
          </a:p>
        </p:txBody>
      </p:sp>
      <p:cxnSp>
        <p:nvCxnSpPr>
          <p:cNvPr id="318" name="Shape 318"/>
          <p:cNvCxnSpPr/>
          <p:nvPr/>
        </p:nvCxnSpPr>
        <p:spPr>
          <a:xfrm flipH="1" rot="10800000">
            <a:off x="6460750" y="3316100"/>
            <a:ext cx="62700" cy="99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9134" l="10700" r="50768" t="16300"/>
          <a:stretch/>
        </p:blipFill>
        <p:spPr>
          <a:xfrm>
            <a:off x="765338" y="675901"/>
            <a:ext cx="7613323" cy="434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4294967295" type="title"/>
          </p:nvPr>
        </p:nvSpPr>
        <p:spPr>
          <a:xfrm>
            <a:off x="705675" y="672750"/>
            <a:ext cx="3783300" cy="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Faster R-CNN</a:t>
            </a:r>
            <a:endParaRPr/>
          </a:p>
        </p:txBody>
      </p:sp>
      <p:sp>
        <p:nvSpPr>
          <p:cNvPr id="142" name="Shape 142"/>
          <p:cNvSpPr txBox="1"/>
          <p:nvPr>
            <p:ph idx="4294967295" type="body"/>
          </p:nvPr>
        </p:nvSpPr>
        <p:spPr>
          <a:xfrm>
            <a:off x="5028925" y="531375"/>
            <a:ext cx="37833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localization/ detection)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17917" l="0" r="33488" t="39704"/>
          <a:stretch/>
        </p:blipFill>
        <p:spPr>
          <a:xfrm>
            <a:off x="120225" y="1805312"/>
            <a:ext cx="2564025" cy="21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120225" y="1525125"/>
            <a:ext cx="6240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</a:t>
            </a:r>
            <a:endParaRPr/>
          </a:p>
        </p:txBody>
      </p:sp>
      <p:sp>
        <p:nvSpPr>
          <p:cNvPr id="145" name="Shape 145"/>
          <p:cNvSpPr txBox="1"/>
          <p:nvPr>
            <p:ph idx="4294967295" type="body"/>
          </p:nvPr>
        </p:nvSpPr>
        <p:spPr>
          <a:xfrm>
            <a:off x="523350" y="1525125"/>
            <a:ext cx="19989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(Image classification)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2757475" y="2518413"/>
            <a:ext cx="8244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VS</a:t>
            </a:r>
            <a:endParaRPr b="1" sz="3600"/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275" y="1102535"/>
            <a:ext cx="5409725" cy="388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3336100" y="1873400"/>
            <a:ext cx="3960900" cy="185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1663200" y="2472800"/>
            <a:ext cx="1596000" cy="51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/>
        </p:nvSpPr>
        <p:spPr>
          <a:xfrm>
            <a:off x="1628350" y="2514625"/>
            <a:ext cx="1630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each proposal</a:t>
            </a: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589900" y="2514625"/>
            <a:ext cx="5853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NMS</a:t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1175200" y="2640650"/>
            <a:ext cx="376200" cy="1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3442950" y="2166125"/>
            <a:ext cx="1149900" cy="129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 txBox="1"/>
          <p:nvPr/>
        </p:nvSpPr>
        <p:spPr>
          <a:xfrm>
            <a:off x="3568400" y="2424000"/>
            <a:ext cx="8850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RoI Pooling</a:t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627750" y="2608700"/>
            <a:ext cx="327600" cy="23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>
            <p:ph idx="4294967295" type="title"/>
          </p:nvPr>
        </p:nvSpPr>
        <p:spPr>
          <a:xfrm>
            <a:off x="730000" y="1318650"/>
            <a:ext cx="2517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R-CNN</a:t>
            </a:r>
            <a:endParaRPr/>
          </a:p>
        </p:txBody>
      </p:sp>
      <p:sp>
        <p:nvSpPr>
          <p:cNvPr id="337" name="Shape 337"/>
          <p:cNvSpPr txBox="1"/>
          <p:nvPr/>
        </p:nvSpPr>
        <p:spPr>
          <a:xfrm>
            <a:off x="65925" y="2982800"/>
            <a:ext cx="23355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(Non-max suppression)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 of Interest (RoI)</a:t>
            </a:r>
            <a:r>
              <a:rPr lang="en"/>
              <a:t>:</a:t>
            </a:r>
            <a:endParaRPr/>
          </a:p>
        </p:txBody>
      </p:sp>
      <p:sp>
        <p:nvSpPr>
          <p:cNvPr id="343" name="Shape 343"/>
          <p:cNvSpPr txBox="1"/>
          <p:nvPr>
            <p:ph type="title"/>
          </p:nvPr>
        </p:nvSpPr>
        <p:spPr>
          <a:xfrm>
            <a:off x="730000" y="1318650"/>
            <a:ext cx="2517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R-CNN</a:t>
            </a:r>
            <a:endParaRPr/>
          </a:p>
        </p:txBody>
      </p:sp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150" y="228601"/>
            <a:ext cx="4377226" cy="3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5603500" y="1866425"/>
            <a:ext cx="1637700" cy="1324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 of Interest (RoI):</a:t>
            </a:r>
            <a:endParaRPr/>
          </a:p>
        </p:txBody>
      </p:sp>
      <p:sp>
        <p:nvSpPr>
          <p:cNvPr id="351" name="Shape 351"/>
          <p:cNvSpPr txBox="1"/>
          <p:nvPr>
            <p:ph type="title"/>
          </p:nvPr>
        </p:nvSpPr>
        <p:spPr>
          <a:xfrm>
            <a:off x="730000" y="1318650"/>
            <a:ext cx="2517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R-CNN</a:t>
            </a:r>
            <a:endParaRPr/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150" y="228601"/>
            <a:ext cx="4377226" cy="3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5603500" y="1866425"/>
            <a:ext cx="1637700" cy="1324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 txBox="1"/>
          <p:nvPr/>
        </p:nvSpPr>
        <p:spPr>
          <a:xfrm>
            <a:off x="5603500" y="2521575"/>
            <a:ext cx="1637700" cy="66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5603500" y="2200975"/>
            <a:ext cx="1637700" cy="334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x="6250750" y="1866425"/>
            <a:ext cx="642000" cy="1324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6279550" y="3734275"/>
            <a:ext cx="20211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.74 | .39 | .34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.2   | .16 | .73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.83 | .97 | .88 </a:t>
            </a:r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x="6279550" y="3823925"/>
            <a:ext cx="1240500" cy="70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6279550" y="3823925"/>
            <a:ext cx="411300" cy="70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 txBox="1"/>
          <p:nvPr/>
        </p:nvSpPr>
        <p:spPr>
          <a:xfrm>
            <a:off x="7084450" y="3823925"/>
            <a:ext cx="411300" cy="70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6279550" y="4020025"/>
            <a:ext cx="1216200" cy="243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6641950" y="3316100"/>
            <a:ext cx="355500" cy="418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/>
        </p:nvSpPr>
        <p:spPr>
          <a:xfrm>
            <a:off x="3025450" y="3190925"/>
            <a:ext cx="16377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3X3</a:t>
            </a:r>
            <a:r>
              <a:rPr lang="en"/>
              <a:t> RoI pooling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 of Interest (RoI):</a:t>
            </a:r>
            <a:endParaRPr/>
          </a:p>
        </p:txBody>
      </p:sp>
      <p:sp>
        <p:nvSpPr>
          <p:cNvPr id="369" name="Shape 369"/>
          <p:cNvSpPr txBox="1"/>
          <p:nvPr>
            <p:ph type="title"/>
          </p:nvPr>
        </p:nvSpPr>
        <p:spPr>
          <a:xfrm>
            <a:off x="730000" y="1318650"/>
            <a:ext cx="2517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R-CNN</a:t>
            </a:r>
            <a:endParaRPr/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150" y="228601"/>
            <a:ext cx="4377226" cy="3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5603500" y="1866425"/>
            <a:ext cx="1637700" cy="1324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 txBox="1"/>
          <p:nvPr/>
        </p:nvSpPr>
        <p:spPr>
          <a:xfrm>
            <a:off x="5603500" y="2521575"/>
            <a:ext cx="1637700" cy="66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 txBox="1"/>
          <p:nvPr/>
        </p:nvSpPr>
        <p:spPr>
          <a:xfrm>
            <a:off x="5603500" y="2200975"/>
            <a:ext cx="1637700" cy="334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 txBox="1"/>
          <p:nvPr/>
        </p:nvSpPr>
        <p:spPr>
          <a:xfrm>
            <a:off x="6250750" y="1866425"/>
            <a:ext cx="642000" cy="1324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 txBox="1"/>
          <p:nvPr/>
        </p:nvSpPr>
        <p:spPr>
          <a:xfrm>
            <a:off x="6279550" y="3734275"/>
            <a:ext cx="20211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.74 | .39 | .34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.2   | .16 | .73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.83 | .97 | .88 </a:t>
            </a:r>
            <a:endParaRPr/>
          </a:p>
        </p:txBody>
      </p:sp>
      <p:sp>
        <p:nvSpPr>
          <p:cNvPr id="376" name="Shape 376"/>
          <p:cNvSpPr txBox="1"/>
          <p:nvPr/>
        </p:nvSpPr>
        <p:spPr>
          <a:xfrm>
            <a:off x="6279550" y="3823925"/>
            <a:ext cx="1240500" cy="70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6279550" y="3823925"/>
            <a:ext cx="411300" cy="70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 txBox="1"/>
          <p:nvPr/>
        </p:nvSpPr>
        <p:spPr>
          <a:xfrm>
            <a:off x="7084450" y="3823925"/>
            <a:ext cx="411300" cy="705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 txBox="1"/>
          <p:nvPr/>
        </p:nvSpPr>
        <p:spPr>
          <a:xfrm>
            <a:off x="6279550" y="4020025"/>
            <a:ext cx="1216200" cy="243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6641950" y="3316100"/>
            <a:ext cx="355500" cy="418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 txBox="1"/>
          <p:nvPr/>
        </p:nvSpPr>
        <p:spPr>
          <a:xfrm>
            <a:off x="3025450" y="3051250"/>
            <a:ext cx="1637700" cy="1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7X7 RoI pooling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 proposal </a:t>
            </a:r>
            <a:endParaRPr/>
          </a:p>
        </p:txBody>
      </p:sp>
      <p:sp>
        <p:nvSpPr>
          <p:cNvPr id="382" name="Shape 382"/>
          <p:cNvSpPr txBox="1"/>
          <p:nvPr/>
        </p:nvSpPr>
        <p:spPr>
          <a:xfrm>
            <a:off x="4663150" y="3873125"/>
            <a:ext cx="15330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B8AF"/>
                </a:solidFill>
              </a:rPr>
              <a:t>Only a problem for segmentation</a:t>
            </a:r>
            <a:endParaRPr>
              <a:solidFill>
                <a:srgbClr val="E6B8A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3373250" y="1392500"/>
            <a:ext cx="5617500" cy="25716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1663200" y="2472800"/>
            <a:ext cx="1596000" cy="51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1628350" y="2514625"/>
            <a:ext cx="1630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each proposal</a:t>
            </a:r>
            <a:endParaRPr/>
          </a:p>
        </p:txBody>
      </p:sp>
      <p:sp>
        <p:nvSpPr>
          <p:cNvPr id="390" name="Shape 390"/>
          <p:cNvSpPr txBox="1"/>
          <p:nvPr/>
        </p:nvSpPr>
        <p:spPr>
          <a:xfrm>
            <a:off x="589900" y="2514625"/>
            <a:ext cx="5853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NMS</a:t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1175200" y="2640650"/>
            <a:ext cx="376200" cy="1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3442950" y="2166125"/>
            <a:ext cx="1149900" cy="129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5034425" y="2100625"/>
            <a:ext cx="1149900" cy="129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6749100" y="1740975"/>
            <a:ext cx="1089900" cy="578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3568400" y="2424000"/>
            <a:ext cx="8850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RoI Pooling</a:t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4627750" y="2608700"/>
            <a:ext cx="327600" cy="23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/>
        </p:nvSpPr>
        <p:spPr>
          <a:xfrm>
            <a:off x="5094725" y="2375900"/>
            <a:ext cx="10899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Fully connected layers</a:t>
            </a:r>
            <a:endParaRPr/>
          </a:p>
        </p:txBody>
      </p:sp>
      <p:sp>
        <p:nvSpPr>
          <p:cNvPr id="398" name="Shape 398"/>
          <p:cNvSpPr txBox="1"/>
          <p:nvPr/>
        </p:nvSpPr>
        <p:spPr>
          <a:xfrm>
            <a:off x="6795425" y="1880375"/>
            <a:ext cx="885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softmax</a:t>
            </a:r>
            <a:endParaRPr/>
          </a:p>
        </p:txBody>
      </p:sp>
      <p:sp>
        <p:nvSpPr>
          <p:cNvPr id="399" name="Shape 399"/>
          <p:cNvSpPr/>
          <p:nvPr/>
        </p:nvSpPr>
        <p:spPr>
          <a:xfrm rot="-1916654">
            <a:off x="6334353" y="2319318"/>
            <a:ext cx="327730" cy="23824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 rot="1734716">
            <a:off x="6361193" y="2695183"/>
            <a:ext cx="327635" cy="2382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6765350" y="2640650"/>
            <a:ext cx="1089900" cy="578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 txBox="1"/>
          <p:nvPr/>
        </p:nvSpPr>
        <p:spPr>
          <a:xfrm>
            <a:off x="6811675" y="2627650"/>
            <a:ext cx="13008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Bbox regression</a:t>
            </a:r>
            <a:endParaRPr/>
          </a:p>
        </p:txBody>
      </p:sp>
      <p:sp>
        <p:nvSpPr>
          <p:cNvPr id="403" name="Shape 403"/>
          <p:cNvSpPr txBox="1"/>
          <p:nvPr>
            <p:ph idx="4294967295" type="title"/>
          </p:nvPr>
        </p:nvSpPr>
        <p:spPr>
          <a:xfrm>
            <a:off x="730000" y="1318650"/>
            <a:ext cx="2517900" cy="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R-CNN</a:t>
            </a: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7922650" y="1904225"/>
            <a:ext cx="327600" cy="23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7959550" y="2846900"/>
            <a:ext cx="327600" cy="238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 txBox="1"/>
          <p:nvPr/>
        </p:nvSpPr>
        <p:spPr>
          <a:xfrm>
            <a:off x="8250250" y="1814725"/>
            <a:ext cx="690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label</a:t>
            </a: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8287150" y="2823050"/>
            <a:ext cx="690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bbox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" name="Shape 412"/>
          <p:cNvGraphicFramePr/>
          <p:nvPr/>
        </p:nvGraphicFramePr>
        <p:xfrm>
          <a:off x="5018625" y="88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{4DCC90BB-57AE-4143-BF5D-27AF61ED01B6}</a:tableStyleId>
              </a:tblPr>
              <a:tblGrid>
                <a:gridCol w="809625"/>
                <a:gridCol w="809625"/>
              </a:tblGrid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aeroplane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0.6956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bicycle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0.7861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0.7006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boat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0.5905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bottle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0.5609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0.7418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0.7928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0.8337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chair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0.4722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cow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0.7728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ining table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0.619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413" name="Shape 413"/>
          <p:cNvGraphicFramePr/>
          <p:nvPr/>
        </p:nvGraphicFramePr>
        <p:xfrm>
          <a:off x="6880250" y="88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{4DCC90BB-57AE-4143-BF5D-27AF61ED01B6}</a:tableStyleId>
              </a:tblPr>
              <a:tblGrid>
                <a:gridCol w="809625"/>
                <a:gridCol w="809625"/>
              </a:tblGrid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0.8537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horse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0.8002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motorbike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0.7759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person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0.7748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</a:t>
                      </a: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otted plant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0.4103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sheep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0.6723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sofa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0.672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0.7412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 monitor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0.656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0.69612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14" name="Shape 414"/>
          <p:cNvSpPr txBox="1"/>
          <p:nvPr/>
        </p:nvSpPr>
        <p:spPr>
          <a:xfrm>
            <a:off x="906000" y="1659425"/>
            <a:ext cx="2886000" cy="1793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1 GPU ~ 6 hrs.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ResNet50 with FPN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100000 iterations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Base LR: .0025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Steps: 30K, 40K -&gt; *.1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RoIAlign</a:t>
            </a:r>
            <a:endParaRPr/>
          </a:p>
        </p:txBody>
      </p:sp>
      <p:sp>
        <p:nvSpPr>
          <p:cNvPr id="415" name="Shape 415"/>
          <p:cNvSpPr txBox="1"/>
          <p:nvPr/>
        </p:nvSpPr>
        <p:spPr>
          <a:xfrm>
            <a:off x="6026925" y="439475"/>
            <a:ext cx="25803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Pascal 2007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831300" y="1273525"/>
            <a:ext cx="2886000" cy="1793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1 GPU ~ 5 hrs.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ResNet50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60K iterations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Base LR: .0025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Steps: 30K, 40K -&gt; *.1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RoIAlign</a:t>
            </a:r>
            <a:endParaRPr/>
          </a:p>
        </p:txBody>
      </p:sp>
      <p:graphicFrame>
        <p:nvGraphicFramePr>
          <p:cNvPr id="421" name="Shape 421"/>
          <p:cNvGraphicFramePr/>
          <p:nvPr/>
        </p:nvGraphicFramePr>
        <p:xfrm>
          <a:off x="1098725" y="2645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{4DCC90BB-57AE-4143-BF5D-27AF61ED01B6}</a:tableStyleId>
              </a:tblPr>
              <a:tblGrid>
                <a:gridCol w="809625"/>
                <a:gridCol w="809625"/>
              </a:tblGrid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</a:t>
                      </a: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6425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2" name="Shape 422"/>
          <p:cNvSpPr txBox="1"/>
          <p:nvPr/>
        </p:nvSpPr>
        <p:spPr>
          <a:xfrm>
            <a:off x="3975125" y="1292500"/>
            <a:ext cx="2886000" cy="1793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1 GPU ~ 8 hrs.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ResNet50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100K iterations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Base LR: .001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Steps: 30K, 40K -&gt; *.1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RoIPooling</a:t>
            </a:r>
            <a:endParaRPr/>
          </a:p>
        </p:txBody>
      </p:sp>
      <p:graphicFrame>
        <p:nvGraphicFramePr>
          <p:cNvPr id="423" name="Shape 423"/>
          <p:cNvGraphicFramePr/>
          <p:nvPr/>
        </p:nvGraphicFramePr>
        <p:xfrm>
          <a:off x="4137225" y="2645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{4DCC90BB-57AE-4143-BF5D-27AF61ED01B6}</a:tableStyleId>
              </a:tblPr>
              <a:tblGrid>
                <a:gridCol w="809625"/>
                <a:gridCol w="809625"/>
              </a:tblGrid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0.6667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4" name="Shape 424"/>
          <p:cNvSpPr txBox="1"/>
          <p:nvPr/>
        </p:nvSpPr>
        <p:spPr>
          <a:xfrm>
            <a:off x="831300" y="3296925"/>
            <a:ext cx="2886000" cy="1793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1 GPU ~ 7 hrs.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ResNet50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100K iterations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Base LR: .002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Steps: 30K, 40K, 80K -&gt; *.1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RoIAlign</a:t>
            </a:r>
            <a:endParaRPr/>
          </a:p>
        </p:txBody>
      </p:sp>
      <p:graphicFrame>
        <p:nvGraphicFramePr>
          <p:cNvPr id="425" name="Shape 425"/>
          <p:cNvGraphicFramePr/>
          <p:nvPr/>
        </p:nvGraphicFramePr>
        <p:xfrm>
          <a:off x="1098725" y="4669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{4DCC90BB-57AE-4143-BF5D-27AF61ED01B6}</a:tableStyleId>
              </a:tblPr>
              <a:tblGrid>
                <a:gridCol w="809625"/>
                <a:gridCol w="809625"/>
              </a:tblGrid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0.7023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26" name="Shape 426"/>
          <p:cNvSpPr txBox="1"/>
          <p:nvPr/>
        </p:nvSpPr>
        <p:spPr>
          <a:xfrm>
            <a:off x="3975125" y="3284300"/>
            <a:ext cx="2886000" cy="1793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1 GPU ~ 8 hrs.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ResNet50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Char char="➔"/>
            </a:pPr>
            <a:r>
              <a:rPr lang="en">
                <a:solidFill>
                  <a:srgbClr val="E06666"/>
                </a:solidFill>
              </a:rPr>
              <a:t>200K iterations</a:t>
            </a:r>
            <a:endParaRPr>
              <a:solidFill>
                <a:srgbClr val="E06666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Base LR: .001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Steps: 30K, 40K, 130K, 140K -&gt; *.1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en"/>
              <a:t>RoIPooling</a:t>
            </a:r>
            <a:endParaRPr/>
          </a:p>
        </p:txBody>
      </p:sp>
      <p:graphicFrame>
        <p:nvGraphicFramePr>
          <p:cNvPr id="427" name="Shape 427"/>
          <p:cNvGraphicFramePr/>
          <p:nvPr/>
        </p:nvGraphicFramePr>
        <p:xfrm>
          <a:off x="5241875" y="4669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{4DCC90BB-57AE-4143-BF5D-27AF61ED01B6}</a:tableStyleId>
              </a:tblPr>
              <a:tblGrid>
                <a:gridCol w="809625"/>
                <a:gridCol w="809625"/>
              </a:tblGrid>
              <a:tr h="161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0.6031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 b="30496" l="22443" r="48956" t="18540"/>
          <a:stretch/>
        </p:blipFill>
        <p:spPr>
          <a:xfrm>
            <a:off x="812600" y="612574"/>
            <a:ext cx="7388752" cy="42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50" y="722150"/>
            <a:ext cx="6417525" cy="42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Shape 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8991600" cy="460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4759475" y="182925"/>
            <a:ext cx="39942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Self driving cars?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Pedestrian detection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Surveillance</a:t>
            </a:r>
            <a:r>
              <a:rPr lang="en"/>
              <a:t> 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analysis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Extract information from images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…...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type="title"/>
          </p:nvPr>
        </p:nvSpPr>
        <p:spPr>
          <a:xfrm>
            <a:off x="730000" y="1318650"/>
            <a:ext cx="37833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Faster R-CNN</a:t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1058225" y="2200575"/>
            <a:ext cx="22158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need this?</a:t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050" y="1835625"/>
            <a:ext cx="4518625" cy="30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ctrTitle"/>
          </p:nvPr>
        </p:nvSpPr>
        <p:spPr>
          <a:xfrm>
            <a:off x="729450" y="1322450"/>
            <a:ext cx="46521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r>
              <a:rPr lang="en"/>
              <a:t> </a:t>
            </a:r>
            <a:endParaRPr/>
          </a:p>
        </p:txBody>
      </p:sp>
      <p:sp>
        <p:nvSpPr>
          <p:cNvPr id="448" name="Shape 448"/>
          <p:cNvSpPr txBox="1"/>
          <p:nvPr/>
        </p:nvSpPr>
        <p:spPr>
          <a:xfrm>
            <a:off x="678350" y="1981650"/>
            <a:ext cx="8145000" cy="26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https://arxiv.org/pdf/1506.01497.pdf</a:t>
            </a:r>
            <a:r>
              <a:rPr lang="en"/>
              <a:t> (Faster R-CNN)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https://arxiv.org/pdf/1504.08083.pdf</a:t>
            </a:r>
            <a:r>
              <a:rPr lang="en"/>
              <a:t> (Fast R-CNN)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https://arxiv.org/pdf/1506.06981.pdf</a:t>
            </a:r>
            <a:r>
              <a:rPr lang="en"/>
              <a:t> (R-CNN minus R)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6"/>
              </a:rPr>
              <a:t>https://koen.me/research/pub/uijlings-ijcv2013-draft.pdf</a:t>
            </a:r>
            <a:r>
              <a:rPr lang="en"/>
              <a:t> (Selective Search for Object Detection)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https://arxiv.org/pdf/1703.06870.pdf</a:t>
            </a:r>
            <a:r>
              <a:rPr lang="en"/>
              <a:t> (Mask R-CNN)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http://host.robots.ox.ac.uk/pascal/VOC/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https://www.dropbox.com/s/xtr4yd4i5e0vw8g/iccv15_tutorial_training_rbg.pdf?dl=0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http://kaiminghe.com/iccv15tutorial/iccv2015_tutorial_convolutional_feature_maps_kaiminghe.pdf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https://lovesnowbest.site/2018/02/27/Intro-to-Object-Detection/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https://blog.deepsense.ai/region-of-interest-pooling-explained/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https://tryolabs.com/blog/2018/01/18/faster-r-cnn-down-the-rabbit-hole-of-modern-object-detection/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730000" y="1318650"/>
            <a:ext cx="37833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Faster R-CNN</a:t>
            </a:r>
            <a:endParaRPr/>
          </a:p>
        </p:txBody>
      </p:sp>
      <p:sp>
        <p:nvSpPr>
          <p:cNvPr id="161" name="Shape 16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subTitle"/>
          </p:nvPr>
        </p:nvSpPr>
        <p:spPr>
          <a:xfrm>
            <a:off x="4654925" y="314625"/>
            <a:ext cx="4416600" cy="6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Regions with Convolutional Neural Networks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(R-CNN)</a:t>
            </a:r>
            <a:endParaRPr/>
          </a:p>
        </p:txBody>
      </p:sp>
      <p:cxnSp>
        <p:nvCxnSpPr>
          <p:cNvPr id="163" name="Shape 163"/>
          <p:cNvCxnSpPr/>
          <p:nvPr/>
        </p:nvCxnSpPr>
        <p:spPr>
          <a:xfrm>
            <a:off x="6863225" y="893625"/>
            <a:ext cx="0" cy="868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Shape 164"/>
          <p:cNvSpPr txBox="1"/>
          <p:nvPr>
            <p:ph idx="1" type="subTitle"/>
          </p:nvPr>
        </p:nvSpPr>
        <p:spPr>
          <a:xfrm>
            <a:off x="4654925" y="1845600"/>
            <a:ext cx="4416600" cy="6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R-CNN</a:t>
            </a:r>
            <a:endParaRPr/>
          </a:p>
        </p:txBody>
      </p:sp>
      <p:cxnSp>
        <p:nvCxnSpPr>
          <p:cNvPr id="165" name="Shape 165"/>
          <p:cNvCxnSpPr/>
          <p:nvPr/>
        </p:nvCxnSpPr>
        <p:spPr>
          <a:xfrm>
            <a:off x="6863225" y="2314750"/>
            <a:ext cx="0" cy="868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Shape 166"/>
          <p:cNvSpPr txBox="1"/>
          <p:nvPr>
            <p:ph idx="1" type="subTitle"/>
          </p:nvPr>
        </p:nvSpPr>
        <p:spPr>
          <a:xfrm>
            <a:off x="6055200" y="3224375"/>
            <a:ext cx="1883400" cy="4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Faster R-CNN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5537275" y="323875"/>
            <a:ext cx="12807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/>
              <a:t>{</a:t>
            </a:r>
            <a:endParaRPr sz="11000"/>
          </a:p>
        </p:txBody>
      </p:sp>
      <p:sp>
        <p:nvSpPr>
          <p:cNvPr id="168" name="Shape 168"/>
          <p:cNvSpPr txBox="1"/>
          <p:nvPr/>
        </p:nvSpPr>
        <p:spPr>
          <a:xfrm>
            <a:off x="4654925" y="1108763"/>
            <a:ext cx="913500" cy="57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Selective 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ctrTitle"/>
          </p:nvPr>
        </p:nvSpPr>
        <p:spPr>
          <a:xfrm>
            <a:off x="729450" y="1042075"/>
            <a:ext cx="74196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Selective Search</a:t>
            </a:r>
            <a:r>
              <a:rPr lang="en"/>
              <a:t> </a:t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675" y="1825975"/>
            <a:ext cx="7191748" cy="29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5978400" y="739850"/>
            <a:ext cx="23154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Bounding Box proposals</a:t>
            </a:r>
            <a:endParaRPr/>
          </a:p>
        </p:txBody>
      </p:sp>
      <p:cxnSp>
        <p:nvCxnSpPr>
          <p:cNvPr id="176" name="Shape 176"/>
          <p:cNvCxnSpPr/>
          <p:nvPr/>
        </p:nvCxnSpPr>
        <p:spPr>
          <a:xfrm flipH="1">
            <a:off x="5309050" y="1056400"/>
            <a:ext cx="1510500" cy="2034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4294967295" type="ctrTitle"/>
          </p:nvPr>
        </p:nvSpPr>
        <p:spPr>
          <a:xfrm>
            <a:off x="724950" y="1132525"/>
            <a:ext cx="38787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Selective Search 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4129200" y="2431175"/>
            <a:ext cx="4788900" cy="25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Faster R-CNN replaces bounding box proposals with a fully convolutional method.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Why?  Because convolutions, that’s why!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Actually, SS was really slow.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23035" l="48299" r="0" t="0"/>
          <a:stretch/>
        </p:blipFill>
        <p:spPr>
          <a:xfrm>
            <a:off x="4603650" y="475875"/>
            <a:ext cx="4103736" cy="254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9134" l="10700" r="50768" t="16300"/>
          <a:stretch/>
        </p:blipFill>
        <p:spPr>
          <a:xfrm>
            <a:off x="765338" y="675901"/>
            <a:ext cx="7613323" cy="434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506650" y="2143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Two main parts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Region Proposal Network</a:t>
            </a:r>
            <a:endParaRPr b="1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Fast R-CNN</a:t>
            </a:r>
            <a:endParaRPr b="1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(also this) Pre-trained network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VGG-16</a:t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 rot="-5400000">
            <a:off x="180900" y="2648200"/>
            <a:ext cx="7416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</a:t>
            </a:r>
            <a:endParaRPr/>
          </a:p>
        </p:txBody>
      </p:sp>
      <p:cxnSp>
        <p:nvCxnSpPr>
          <p:cNvPr id="196" name="Shape 196"/>
          <p:cNvCxnSpPr>
            <a:stCxn id="195" idx="2"/>
          </p:cNvCxnSpPr>
          <p:nvPr/>
        </p:nvCxnSpPr>
        <p:spPr>
          <a:xfrm>
            <a:off x="773250" y="2869750"/>
            <a:ext cx="375300" cy="4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Shape 197"/>
          <p:cNvSpPr txBox="1"/>
          <p:nvPr/>
        </p:nvSpPr>
        <p:spPr>
          <a:xfrm>
            <a:off x="3246975" y="3751675"/>
            <a:ext cx="5209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 sharable convolutions</a:t>
            </a:r>
            <a:endParaRPr/>
          </a:p>
        </p:txBody>
      </p:sp>
      <p:grpSp>
        <p:nvGrpSpPr>
          <p:cNvPr id="198" name="Shape 198"/>
          <p:cNvGrpSpPr/>
          <p:nvPr/>
        </p:nvGrpSpPr>
        <p:grpSpPr>
          <a:xfrm>
            <a:off x="1154550" y="2038726"/>
            <a:ext cx="11751825" cy="1577125"/>
            <a:chOff x="1154550" y="2038726"/>
            <a:chExt cx="11751825" cy="1577125"/>
          </a:xfrm>
        </p:grpSpPr>
        <p:pic>
          <p:nvPicPr>
            <p:cNvPr id="199" name="Shape 199"/>
            <p:cNvPicPr preferRelativeResize="0"/>
            <p:nvPr/>
          </p:nvPicPr>
          <p:blipFill rotWithShape="1">
            <a:blip r:embed="rId3">
              <a:alphaModFix/>
            </a:blip>
            <a:srcRect b="26852" l="0" r="0" t="0"/>
            <a:stretch/>
          </p:blipFill>
          <p:spPr>
            <a:xfrm>
              <a:off x="1154550" y="2038726"/>
              <a:ext cx="7772425" cy="1577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Shape 200"/>
            <p:cNvSpPr/>
            <p:nvPr/>
          </p:nvSpPr>
          <p:spPr>
            <a:xfrm>
              <a:off x="7470775" y="2123650"/>
              <a:ext cx="1456200" cy="14922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7696875" y="2621100"/>
              <a:ext cx="5209500" cy="6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Nothing to </a:t>
              </a:r>
              <a:endParaRPr/>
            </a:p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See here.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3775025" y="3006488"/>
            <a:ext cx="4205700" cy="762500"/>
          </a:xfrm>
          <a:custGeom>
            <a:pathLst>
              <a:path extrusionOk="0" h="30500" w="168228">
                <a:moveTo>
                  <a:pt x="49202" y="0"/>
                </a:moveTo>
                <a:lnTo>
                  <a:pt x="168228" y="0"/>
                </a:lnTo>
                <a:lnTo>
                  <a:pt x="115401" y="30500"/>
                </a:lnTo>
                <a:lnTo>
                  <a:pt x="0" y="3050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VGG- 16 </a:t>
            </a:r>
            <a:endParaRPr b="0"/>
          </a:p>
        </p:txBody>
      </p:sp>
      <p:sp>
        <p:nvSpPr>
          <p:cNvPr id="208" name="Shape 208"/>
          <p:cNvSpPr txBox="1"/>
          <p:nvPr>
            <p:ph idx="1" type="subTitle"/>
          </p:nvPr>
        </p:nvSpPr>
        <p:spPr>
          <a:xfrm>
            <a:off x="724950" y="33139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23017" l="64220" r="19488" t="0"/>
          <a:stretch/>
        </p:blipFill>
        <p:spPr>
          <a:xfrm rot="5400000">
            <a:off x="5103412" y="488762"/>
            <a:ext cx="1266250" cy="16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6376325" y="2656363"/>
            <a:ext cx="1377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Map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1" name="Shape 211"/>
          <p:cNvCxnSpPr/>
          <p:nvPr/>
        </p:nvCxnSpPr>
        <p:spPr>
          <a:xfrm>
            <a:off x="6081300" y="3876525"/>
            <a:ext cx="253200" cy="66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Shape 212"/>
          <p:cNvCxnSpPr/>
          <p:nvPr/>
        </p:nvCxnSpPr>
        <p:spPr>
          <a:xfrm flipH="1">
            <a:off x="5053700" y="3910875"/>
            <a:ext cx="351300" cy="60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3" name="Shape 213"/>
          <p:cNvSpPr txBox="1"/>
          <p:nvPr/>
        </p:nvSpPr>
        <p:spPr>
          <a:xfrm>
            <a:off x="4653350" y="4457175"/>
            <a:ext cx="654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5825675" y="4474050"/>
            <a:ext cx="1377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R-CNN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5" name="Shape 215"/>
          <p:cNvCxnSpPr/>
          <p:nvPr/>
        </p:nvCxnSpPr>
        <p:spPr>
          <a:xfrm flipH="1">
            <a:off x="5735975" y="2152175"/>
            <a:ext cx="6900" cy="56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