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24" Type="http://schemas.openxmlformats.org/officeDocument/2006/relationships/slide" Target="slides/slide19.xml"/><Relationship Id="rId12" Type="http://schemas.openxmlformats.org/officeDocument/2006/relationships/slide" Target="slides/slide7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ctrTitle"/>
          </p:nvPr>
        </p:nvSpPr>
        <p:spPr>
          <a:xfrm>
            <a:off x="311700" y="734025"/>
            <a:ext cx="8520600" cy="119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PixelRNN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Pixel Recurrent Neural Network</a:t>
            </a:r>
            <a:endParaRPr sz="2000"/>
          </a:p>
        </p:txBody>
      </p:sp>
      <p:sp>
        <p:nvSpPr>
          <p:cNvPr id="55" name="Shape 55"/>
          <p:cNvSpPr txBox="1"/>
          <p:nvPr>
            <p:ph idx="1" type="subTitle"/>
          </p:nvPr>
        </p:nvSpPr>
        <p:spPr>
          <a:xfrm>
            <a:off x="311700" y="41627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Presented by Andrew Fung</a:t>
            </a:r>
            <a:endParaRPr sz="1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Proposed Architectures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Review RNN/LSTM</a:t>
            </a:r>
            <a:endParaRPr/>
          </a:p>
        </p:txBody>
      </p:sp>
      <p:pic>
        <p:nvPicPr>
          <p:cNvPr id="121" name="Shape 121"/>
          <p:cNvPicPr preferRelativeResize="0"/>
          <p:nvPr/>
        </p:nvPicPr>
        <p:blipFill rotWithShape="1">
          <a:blip r:embed="rId3">
            <a:alphaModFix/>
          </a:blip>
          <a:srcRect b="23117" l="54725" r="3734" t="49104"/>
          <a:stretch/>
        </p:blipFill>
        <p:spPr>
          <a:xfrm>
            <a:off x="472000" y="1474700"/>
            <a:ext cx="8225824" cy="3094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Row LSTM</a:t>
            </a:r>
            <a:endParaRPr/>
          </a:p>
        </p:txBody>
      </p:sp>
      <p:sp>
        <p:nvSpPr>
          <p:cNvPr id="127" name="Shape 127"/>
          <p:cNvSpPr txBox="1"/>
          <p:nvPr>
            <p:ph idx="1" type="body"/>
          </p:nvPr>
        </p:nvSpPr>
        <p:spPr>
          <a:xfrm>
            <a:off x="311700" y="1152475"/>
            <a:ext cx="5896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Unidirectional layer, row by row, top to bottom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Computes features for a whole row at once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Kernel size: K x 1 where k &gt;= 3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Triangular receptive field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en">
                <a:solidFill>
                  <a:srgbClr val="666666"/>
                </a:solidFill>
                <a:highlight>
                  <a:srgbClr val="FFFFFF"/>
                </a:highlight>
              </a:rPr>
              <a:t>Hidden state(i,j) = Hidden state(i-1,j-1)+ Hidden state(i-1,j+1)+ Hidden state(i-1,j)+ p(i,j)</a:t>
            </a:r>
            <a:endParaRPr>
              <a:solidFill>
                <a:srgbClr val="666666"/>
              </a:solidFill>
              <a:highlight>
                <a:srgbClr val="FFFFFF"/>
              </a:highlight>
            </a:endParaRPr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en">
                <a:solidFill>
                  <a:srgbClr val="666666"/>
                </a:solidFill>
                <a:highlight>
                  <a:srgbClr val="FFFFFF"/>
                </a:highlight>
              </a:rPr>
              <a:t>Isn’t able to cover the entire available region</a:t>
            </a:r>
            <a:endParaRPr>
              <a:solidFill>
                <a:srgbClr val="666666"/>
              </a:solidFill>
              <a:highlight>
                <a:srgbClr val="FFFFFF"/>
              </a:highlight>
            </a:endParaRPr>
          </a:p>
        </p:txBody>
      </p:sp>
      <p:pic>
        <p:nvPicPr>
          <p:cNvPr id="128" name="Shape 128"/>
          <p:cNvPicPr preferRelativeResize="0"/>
          <p:nvPr/>
        </p:nvPicPr>
        <p:blipFill rotWithShape="1">
          <a:blip r:embed="rId3">
            <a:alphaModFix/>
          </a:blip>
          <a:srcRect b="23898" l="60239" r="32504" t="55552"/>
          <a:stretch/>
        </p:blipFill>
        <p:spPr>
          <a:xfrm>
            <a:off x="5851525" y="768775"/>
            <a:ext cx="2263600" cy="3605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Diagonal BiLSTM</a:t>
            </a:r>
            <a:endParaRPr/>
          </a:p>
        </p:txBody>
      </p:sp>
      <p:sp>
        <p:nvSpPr>
          <p:cNvPr id="134" name="Shape 134"/>
          <p:cNvSpPr txBox="1"/>
          <p:nvPr>
            <p:ph idx="1" type="body"/>
          </p:nvPr>
        </p:nvSpPr>
        <p:spPr>
          <a:xfrm>
            <a:off x="311700" y="1152475"/>
            <a:ext cx="5493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Starts at both top corners and goes towards the opposite bottom corners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Begin by skewing the image so it can easily apply convolutions along diagonals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Kernel of 2 x 1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en">
                <a:solidFill>
                  <a:srgbClr val="666666"/>
                </a:solidFill>
                <a:highlight>
                  <a:srgbClr val="FFFFFF"/>
                </a:highlight>
              </a:rPr>
              <a:t>pixel(i, j) = pixel(i, j-1) + pixel(i-1, j)</a:t>
            </a:r>
            <a:endParaRPr>
              <a:solidFill>
                <a:srgbClr val="666666"/>
              </a:solidFill>
            </a:endParaRPr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 combine the two output maps, the right side is shifted down one row then added to the left output map</a:t>
            </a:r>
            <a:endParaRPr/>
          </a:p>
        </p:txBody>
      </p:sp>
      <p:pic>
        <p:nvPicPr>
          <p:cNvPr id="135" name="Shape 135"/>
          <p:cNvPicPr preferRelativeResize="0"/>
          <p:nvPr/>
        </p:nvPicPr>
        <p:blipFill rotWithShape="1">
          <a:blip r:embed="rId3">
            <a:alphaModFix/>
          </a:blip>
          <a:srcRect b="23898" l="67417" r="25176" t="55552"/>
          <a:stretch/>
        </p:blipFill>
        <p:spPr>
          <a:xfrm>
            <a:off x="5804650" y="768775"/>
            <a:ext cx="2310472" cy="3605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PixelCNN</a:t>
            </a:r>
            <a:endParaRPr/>
          </a:p>
        </p:txBody>
      </p:sp>
      <p:sp>
        <p:nvSpPr>
          <p:cNvPr id="141" name="Shape 141"/>
          <p:cNvSpPr txBox="1"/>
          <p:nvPr>
            <p:ph idx="1" type="body"/>
          </p:nvPr>
        </p:nvSpPr>
        <p:spPr>
          <a:xfrm>
            <a:off x="311700" y="1152475"/>
            <a:ext cx="4887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PixelRNN is very slow when training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Uses standard convolutional layers to capture a bounded receptive field and compute features for all pixels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 pooling layers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Masks are adopted to restrict the model from violating the conditional dependence</a:t>
            </a:r>
            <a:endParaRPr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Performance worse than PixelRNN due to presence of a Blind Spot</a:t>
            </a:r>
            <a:endParaRPr/>
          </a:p>
        </p:txBody>
      </p:sp>
      <p:pic>
        <p:nvPicPr>
          <p:cNvPr id="142" name="Shape 142"/>
          <p:cNvPicPr preferRelativeResize="0"/>
          <p:nvPr/>
        </p:nvPicPr>
        <p:blipFill rotWithShape="1">
          <a:blip r:embed="rId3">
            <a:alphaModFix/>
          </a:blip>
          <a:srcRect b="24076" l="52729" r="39863" t="55744"/>
          <a:stretch/>
        </p:blipFill>
        <p:spPr>
          <a:xfrm>
            <a:off x="5804650" y="690275"/>
            <a:ext cx="2310472" cy="3541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Multi-Scale PixelRNN</a:t>
            </a:r>
            <a:endParaRPr/>
          </a:p>
        </p:txBody>
      </p:sp>
      <p:sp>
        <p:nvSpPr>
          <p:cNvPr id="148" name="Shape 148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Composed of an unconditional PixelRNN and one or more conditional PixelRNNs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Unconditional network generates a s x s image that is subsampled from the original image</a:t>
            </a:r>
            <a:endParaRPr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Conditional network then takes the s x s image as an additional input and generates a larger n x n image</a:t>
            </a:r>
            <a:endParaRPr/>
          </a:p>
        </p:txBody>
      </p:sp>
      <p:pic>
        <p:nvPicPr>
          <p:cNvPr id="149" name="Shape 149"/>
          <p:cNvPicPr preferRelativeResize="0"/>
          <p:nvPr/>
        </p:nvPicPr>
        <p:blipFill rotWithShape="1">
          <a:blip r:embed="rId3">
            <a:alphaModFix/>
          </a:blip>
          <a:srcRect b="38796" l="60067" r="33120" t="46177"/>
          <a:stretch/>
        </p:blipFill>
        <p:spPr>
          <a:xfrm>
            <a:off x="5558125" y="1042375"/>
            <a:ext cx="2465304" cy="3058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Visual of the three architectures</a:t>
            </a:r>
            <a:endParaRPr/>
          </a:p>
        </p:txBody>
      </p:sp>
      <p:pic>
        <p:nvPicPr>
          <p:cNvPr id="155" name="Shape 155"/>
          <p:cNvPicPr preferRelativeResize="0"/>
          <p:nvPr/>
        </p:nvPicPr>
        <p:blipFill rotWithShape="1">
          <a:blip r:embed="rId3">
            <a:alphaModFix/>
          </a:blip>
          <a:srcRect b="26615" l="52512" r="25241" t="47268"/>
          <a:stretch/>
        </p:blipFill>
        <p:spPr>
          <a:xfrm>
            <a:off x="1568825" y="1126625"/>
            <a:ext cx="5244352" cy="3463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 Results </a:t>
            </a:r>
            <a:endParaRPr/>
          </a:p>
        </p:txBody>
      </p:sp>
      <p:sp>
        <p:nvSpPr>
          <p:cNvPr id="161" name="Shape 161"/>
          <p:cNvSpPr txBox="1"/>
          <p:nvPr>
            <p:ph idx="1" type="body"/>
          </p:nvPr>
        </p:nvSpPr>
        <p:spPr>
          <a:xfrm>
            <a:off x="311700" y="1152475"/>
            <a:ext cx="988200" cy="45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MNIST</a:t>
            </a:r>
            <a:endParaRPr/>
          </a:p>
        </p:txBody>
      </p:sp>
      <p:pic>
        <p:nvPicPr>
          <p:cNvPr id="162" name="Shape 162"/>
          <p:cNvPicPr preferRelativeResize="0"/>
          <p:nvPr/>
        </p:nvPicPr>
        <p:blipFill rotWithShape="1">
          <a:blip r:embed="rId3">
            <a:alphaModFix/>
          </a:blip>
          <a:srcRect b="36627" l="76774" r="1630" t="28791"/>
          <a:stretch/>
        </p:blipFill>
        <p:spPr>
          <a:xfrm>
            <a:off x="425825" y="1609075"/>
            <a:ext cx="2935952" cy="2644574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Shape 163"/>
          <p:cNvSpPr txBox="1"/>
          <p:nvPr>
            <p:ph idx="1" type="body"/>
          </p:nvPr>
        </p:nvSpPr>
        <p:spPr>
          <a:xfrm>
            <a:off x="3918750" y="445025"/>
            <a:ext cx="1306500" cy="45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CIFAR-10</a:t>
            </a:r>
            <a:endParaRPr/>
          </a:p>
        </p:txBody>
      </p:sp>
      <p:pic>
        <p:nvPicPr>
          <p:cNvPr id="164" name="Shape 164"/>
          <p:cNvPicPr preferRelativeResize="0"/>
          <p:nvPr/>
        </p:nvPicPr>
        <p:blipFill rotWithShape="1">
          <a:blip r:embed="rId4">
            <a:alphaModFix/>
          </a:blip>
          <a:srcRect b="43725" l="52821" r="24002" t="33000"/>
          <a:stretch/>
        </p:blipFill>
        <p:spPr>
          <a:xfrm>
            <a:off x="5225250" y="495497"/>
            <a:ext cx="3675576" cy="207625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Shape 165"/>
          <p:cNvSpPr txBox="1"/>
          <p:nvPr>
            <p:ph idx="1" type="body"/>
          </p:nvPr>
        </p:nvSpPr>
        <p:spPr>
          <a:xfrm>
            <a:off x="3918750" y="3109625"/>
            <a:ext cx="1306500" cy="45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ImageNet</a:t>
            </a:r>
            <a:endParaRPr/>
          </a:p>
        </p:txBody>
      </p:sp>
      <p:pic>
        <p:nvPicPr>
          <p:cNvPr id="166" name="Shape 166"/>
          <p:cNvPicPr preferRelativeResize="0"/>
          <p:nvPr/>
        </p:nvPicPr>
        <p:blipFill rotWithShape="1">
          <a:blip r:embed="rId4">
            <a:alphaModFix/>
          </a:blip>
          <a:srcRect b="22250" l="56609" r="26321" t="67133"/>
          <a:stretch/>
        </p:blipFill>
        <p:spPr>
          <a:xfrm>
            <a:off x="5225250" y="3454175"/>
            <a:ext cx="2935952" cy="1027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172" name="Shape 17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Oord, Aaron van den, Kalchbrenner, Nal, and Kavukcuoglu, Koray. In </a:t>
            </a:r>
            <a:r>
              <a:rPr i="1" lang="en"/>
              <a:t>Pixel Recurrent Neural Networks</a:t>
            </a:r>
            <a:r>
              <a:rPr lang="en"/>
              <a:t>, 2016.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is PixelRNN?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Components of PixelRNN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Architectures</a:t>
            </a:r>
            <a:r>
              <a:rPr lang="en"/>
              <a:t> of PixelRNN</a:t>
            </a:r>
            <a:endParaRPr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Results of Experiments using PixelRNN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PixelRNN?</a:t>
            </a:r>
            <a:endParaRPr/>
          </a:p>
        </p:txBody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311700" y="1150000"/>
            <a:ext cx="3834600" cy="388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PixelRNN is a type of Generative Model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Generative Models are a subset of unsupervised learning</a:t>
            </a:r>
            <a:endParaRPr/>
          </a:p>
          <a:p>
            <a: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Generate new samples/data from same distribution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Used for Image Completion and Deblurring</a:t>
            </a:r>
            <a:endParaRPr/>
          </a:p>
        </p:txBody>
      </p:sp>
      <p:pic>
        <p:nvPicPr>
          <p:cNvPr id="68" name="Shape 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7725" y="217450"/>
            <a:ext cx="4383400" cy="258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Shape 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7737" y="2797900"/>
            <a:ext cx="4084888" cy="204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PixelRNN?</a:t>
            </a:r>
            <a:endParaRPr/>
          </a:p>
        </p:txBody>
      </p:sp>
      <p:sp>
        <p:nvSpPr>
          <p:cNvPr id="75" name="Shape 75"/>
          <p:cNvSpPr txBox="1"/>
          <p:nvPr>
            <p:ph idx="1" type="body"/>
          </p:nvPr>
        </p:nvSpPr>
        <p:spPr>
          <a:xfrm>
            <a:off x="311700" y="1152450"/>
            <a:ext cx="4484400" cy="370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Goal of this paper is to estimate a distribution over natural images that can be used to tractably compute the likelihood of images and to generate new ones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Read pixel by pixel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Each pixel depends on prior pixels that has already been read</a:t>
            </a:r>
            <a:endParaRPr/>
          </a:p>
        </p:txBody>
      </p:sp>
      <p:pic>
        <p:nvPicPr>
          <p:cNvPr id="76" name="Shape 76"/>
          <p:cNvPicPr preferRelativeResize="0"/>
          <p:nvPr/>
        </p:nvPicPr>
        <p:blipFill rotWithShape="1">
          <a:blip r:embed="rId3">
            <a:alphaModFix/>
          </a:blip>
          <a:srcRect b="42563" l="53376" r="39907" t="42903"/>
          <a:stretch/>
        </p:blipFill>
        <p:spPr>
          <a:xfrm>
            <a:off x="5295250" y="718500"/>
            <a:ext cx="3044632" cy="3706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PixelRNN?</a:t>
            </a:r>
            <a:endParaRPr/>
          </a:p>
        </p:txBody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311700" y="1086625"/>
            <a:ext cx="3565500" cy="34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Each pixel is also determined by three values (RGB)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Predicting Red, based on generated pixels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Predicting Green, based on value of Red</a:t>
            </a:r>
            <a:endParaRPr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Predicting Blue, based on values of Red and Green</a:t>
            </a:r>
            <a:endParaRPr/>
          </a:p>
        </p:txBody>
      </p:sp>
      <p:pic>
        <p:nvPicPr>
          <p:cNvPr id="83" name="Shape 83"/>
          <p:cNvPicPr preferRelativeResize="0"/>
          <p:nvPr/>
        </p:nvPicPr>
        <p:blipFill rotWithShape="1">
          <a:blip r:embed="rId3">
            <a:alphaModFix/>
          </a:blip>
          <a:srcRect b="37099" l="53673" r="26454" t="59428"/>
          <a:stretch/>
        </p:blipFill>
        <p:spPr>
          <a:xfrm>
            <a:off x="3973475" y="3429000"/>
            <a:ext cx="5008352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/>
          <p:cNvPicPr preferRelativeResize="0"/>
          <p:nvPr/>
        </p:nvPicPr>
        <p:blipFill rotWithShape="1">
          <a:blip r:embed="rId4">
            <a:alphaModFix/>
          </a:blip>
          <a:srcRect b="45074" l="67003" r="24769" t="43525"/>
          <a:stretch/>
        </p:blipFill>
        <p:spPr>
          <a:xfrm>
            <a:off x="4961800" y="535400"/>
            <a:ext cx="3221784" cy="2511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PixelRNN?</a:t>
            </a:r>
            <a:endParaRPr/>
          </a:p>
        </p:txBody>
      </p:sp>
      <p:sp>
        <p:nvSpPr>
          <p:cNvPr id="90" name="Shape 90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Since we know the conditional probability of our pixel value, we use a 256 softmax layer 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Assign a probability p(x) to each image formed by n x n pixels</a:t>
            </a:r>
            <a:endParaRPr/>
          </a:p>
        </p:txBody>
      </p:sp>
      <p:pic>
        <p:nvPicPr>
          <p:cNvPr id="91" name="Shape 91"/>
          <p:cNvPicPr preferRelativeResize="0"/>
          <p:nvPr/>
        </p:nvPicPr>
        <p:blipFill rotWithShape="1">
          <a:blip r:embed="rId3">
            <a:alphaModFix/>
          </a:blip>
          <a:srcRect b="39966" l="81487" r="7112" t="53813"/>
          <a:stretch/>
        </p:blipFill>
        <p:spPr>
          <a:xfrm>
            <a:off x="5280474" y="1992651"/>
            <a:ext cx="3212800" cy="986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Components of PixelRNN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Masked Convolution</a:t>
            </a:r>
            <a:endParaRPr/>
          </a:p>
        </p:txBody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311700" y="1152475"/>
            <a:ext cx="5121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Masking is used to maintain the number of channels in the network</a:t>
            </a:r>
            <a:endParaRPr sz="1400"/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There are two types of masking:</a:t>
            </a:r>
            <a:endParaRPr sz="1400"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Mask A:</a:t>
            </a:r>
            <a:endParaRPr sz="1400"/>
          </a:p>
          <a:p>
            <a:pPr indent="-317500" lvl="0" marL="457200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Only applied to the first convolutional layer and restricts connections to those colors in current pixels that have already been predicted</a:t>
            </a:r>
            <a:endParaRPr sz="1400"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Mask B:</a:t>
            </a:r>
            <a:endParaRPr sz="1400"/>
          </a:p>
          <a:p>
            <a:pPr indent="-317500" lvl="0" marL="45720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Applied to other layers and allows connections to predicted colors in the current pixel</a:t>
            </a:r>
            <a:endParaRPr sz="1400"/>
          </a:p>
        </p:txBody>
      </p:sp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 b="45074" l="67003" r="24769" t="43525"/>
          <a:stretch/>
        </p:blipFill>
        <p:spPr>
          <a:xfrm>
            <a:off x="5488000" y="1508850"/>
            <a:ext cx="3221784" cy="2511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Residual Connections</a:t>
            </a:r>
            <a:endParaRPr/>
          </a:p>
        </p:txBody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PixelRNNs are trained up to 12 layers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Mainly used to increase convergence speed and propagate signals more directly through the network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Placed between one LSTM layer to the next</a:t>
            </a:r>
            <a:endParaRPr/>
          </a:p>
        </p:txBody>
      </p:sp>
      <p:pic>
        <p:nvPicPr>
          <p:cNvPr id="110" name="Shape 110"/>
          <p:cNvPicPr preferRelativeResize="0"/>
          <p:nvPr/>
        </p:nvPicPr>
        <p:blipFill rotWithShape="1">
          <a:blip r:embed="rId3">
            <a:alphaModFix/>
          </a:blip>
          <a:srcRect b="56012" l="75734" r="2396" t="26698"/>
          <a:stretch/>
        </p:blipFill>
        <p:spPr>
          <a:xfrm>
            <a:off x="4572000" y="1385050"/>
            <a:ext cx="4132696" cy="1837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